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7" r:id="rId5"/>
    <p:sldId id="256" r:id="rId6"/>
    <p:sldId id="274" r:id="rId7"/>
    <p:sldId id="259" r:id="rId8"/>
    <p:sldId id="268" r:id="rId9"/>
    <p:sldId id="275" r:id="rId10"/>
    <p:sldId id="269" r:id="rId11"/>
    <p:sldId id="279" r:id="rId12"/>
    <p:sldId id="278" r:id="rId13"/>
    <p:sldId id="276" r:id="rId14"/>
    <p:sldId id="270" r:id="rId15"/>
    <p:sldId id="280" r:id="rId16"/>
    <p:sldId id="273" r:id="rId17"/>
    <p:sldId id="267" r:id="rId18"/>
    <p:sldId id="281" r:id="rId19"/>
    <p:sldId id="261" r:id="rId20"/>
  </p:sldIdLst>
  <p:sldSz cx="9906000" cy="6858000" type="A4"/>
  <p:notesSz cx="6858000" cy="9144000"/>
  <p:embeddedFontLst>
    <p:embeddedFont>
      <p:font typeface="ITC Avant Garde Gothic Medium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E030FC-3255-0FAE-D066-CA8A9115270C}" name="Willow Metcalf" initials="WM" userId="S::willow.metcalf@amaze.org.au::bb164d60-1db7-40c2-8ce3-de62acf001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78578-700A-49CB-AEF6-BFB04D3211B0}" v="28" dt="2022-09-09T06:35:27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/>
    <p:restoredTop sz="96405"/>
  </p:normalViewPr>
  <p:slideViewPr>
    <p:cSldViewPr snapToGrid="0" snapToObjects="1">
      <p:cViewPr varScale="1">
        <p:scale>
          <a:sx n="112" d="100"/>
          <a:sy n="112" d="100"/>
        </p:scale>
        <p:origin x="14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NUL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3F2584-927E-314F-A989-F35BE4802B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8239" y="349135"/>
            <a:ext cx="5089524" cy="3491346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375830-3C5A-9F44-8DF1-F650B507AF4B}"/>
              </a:ext>
            </a:extLst>
          </p:cNvPr>
          <p:cNvCxnSpPr>
            <a:cxnSpLocks/>
          </p:cNvCxnSpPr>
          <p:nvPr userDrawn="1"/>
        </p:nvCxnSpPr>
        <p:spPr>
          <a:xfrm>
            <a:off x="301824" y="6024282"/>
            <a:ext cx="93023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6715307-4570-4F45-A48D-1C07C5B345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4" y="4332098"/>
            <a:ext cx="9302353" cy="102916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6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D0C4A97-542D-FB43-B603-AF5B043C02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6370" y="349135"/>
            <a:ext cx="4500879" cy="349134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5FBA8E44-ACB2-1941-8C74-FD2AEDB61A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4588" y="349135"/>
            <a:ext cx="4500879" cy="349134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4735FA-EB2C-1B4D-B08F-C307707CAD4F}"/>
              </a:ext>
            </a:extLst>
          </p:cNvPr>
          <p:cNvCxnSpPr>
            <a:cxnSpLocks/>
          </p:cNvCxnSpPr>
          <p:nvPr userDrawn="1"/>
        </p:nvCxnSpPr>
        <p:spPr>
          <a:xfrm>
            <a:off x="301824" y="6024282"/>
            <a:ext cx="93023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AF9F336-1537-DD4E-8B17-DBABB057B1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4" y="4332098"/>
            <a:ext cx="9302353" cy="102916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01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19119D9-09DE-9A46-BF42-2C3642E5B8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5815" y="349133"/>
            <a:ext cx="2894370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40FB201-D254-1146-8FD0-7BF3D11C15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5261" y="349133"/>
            <a:ext cx="2894370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8527B0B-34F3-AA49-89B4-D5475E766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2246" y="360422"/>
            <a:ext cx="2894370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5483D0-C75F-E645-83BE-7A963DE90C76}"/>
              </a:ext>
            </a:extLst>
          </p:cNvPr>
          <p:cNvCxnSpPr>
            <a:cxnSpLocks/>
          </p:cNvCxnSpPr>
          <p:nvPr userDrawn="1"/>
        </p:nvCxnSpPr>
        <p:spPr>
          <a:xfrm>
            <a:off x="301824" y="6024282"/>
            <a:ext cx="93023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138B24-6697-F24D-B876-36A8044982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824" y="4332098"/>
            <a:ext cx="9302353" cy="102916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0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19119D9-09DE-9A46-BF42-2C3642E5B8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0933" y="349133"/>
            <a:ext cx="2106316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40FB201-D254-1146-8FD0-7BF3D11C15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09174" y="349132"/>
            <a:ext cx="2095893" cy="349134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8527B0B-34F3-AA49-89B4-D5475E766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2246" y="360422"/>
            <a:ext cx="2095893" cy="348132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F4248C9-10D1-7C49-9179-DCD8B6AB4B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97863" y="351413"/>
            <a:ext cx="2106314" cy="348132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2A3AA-1D24-2348-8949-E3BCFD9DED2E}"/>
              </a:ext>
            </a:extLst>
          </p:cNvPr>
          <p:cNvCxnSpPr>
            <a:cxnSpLocks/>
          </p:cNvCxnSpPr>
          <p:nvPr userDrawn="1"/>
        </p:nvCxnSpPr>
        <p:spPr>
          <a:xfrm>
            <a:off x="301824" y="6024282"/>
            <a:ext cx="93023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28816B9-B450-DB49-A215-38FBF8DA40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1824" y="4332098"/>
            <a:ext cx="9302353" cy="102916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9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0C723-683A-1741-86AE-CF4FC207B506}"/>
              </a:ext>
            </a:extLst>
          </p:cNvPr>
          <p:cNvSpPr/>
          <p:nvPr userDrawn="1"/>
        </p:nvSpPr>
        <p:spPr>
          <a:xfrm>
            <a:off x="-1" y="5467149"/>
            <a:ext cx="3474719" cy="139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003B0-AB43-C04F-91EE-36EBDFB220E4}"/>
              </a:ext>
            </a:extLst>
          </p:cNvPr>
          <p:cNvCxnSpPr>
            <a:cxnSpLocks/>
          </p:cNvCxnSpPr>
          <p:nvPr userDrawn="1"/>
        </p:nvCxnSpPr>
        <p:spPr>
          <a:xfrm>
            <a:off x="1473797" y="5876926"/>
            <a:ext cx="0" cy="612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884724E3-778A-3241-9E2B-67AC62965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824" y="238372"/>
            <a:ext cx="4505422" cy="1831060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00000"/>
              </a:lnSpc>
              <a:defRPr sz="2800" b="1" i="0">
                <a:latin typeface="+mn-lt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A6FF613D-5920-254D-AE42-31635B1C47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1" y="0"/>
            <a:ext cx="4953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3">
                <a:latin typeface="ITC Avant Garde Gothic Medium" pitchFamily="2" charset="77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E569E-B9CF-0246-924E-660BE8745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3" y="5773282"/>
            <a:ext cx="1315640" cy="84634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E2F2552-770F-A345-57A4-1561AA6D3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865" y="5876926"/>
            <a:ext cx="1377612" cy="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003B0-AB43-C04F-91EE-36EBDFB220E4}"/>
              </a:ext>
            </a:extLst>
          </p:cNvPr>
          <p:cNvCxnSpPr>
            <a:cxnSpLocks/>
          </p:cNvCxnSpPr>
          <p:nvPr userDrawn="1"/>
        </p:nvCxnSpPr>
        <p:spPr>
          <a:xfrm flipH="1">
            <a:off x="301822" y="2809760"/>
            <a:ext cx="4343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5C4855-067E-274C-890A-0A5C8891196F}"/>
              </a:ext>
            </a:extLst>
          </p:cNvPr>
          <p:cNvCxnSpPr>
            <a:cxnSpLocks/>
          </p:cNvCxnSpPr>
          <p:nvPr userDrawn="1"/>
        </p:nvCxnSpPr>
        <p:spPr>
          <a:xfrm flipH="1">
            <a:off x="301827" y="4337319"/>
            <a:ext cx="43435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8F3B93-FF82-A640-B940-A5193ABE37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01822" y="1052513"/>
            <a:ext cx="4343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icture Placeholder 27">
            <a:extLst>
              <a:ext uri="{FF2B5EF4-FFF2-40B4-BE49-F238E27FC236}">
                <a16:creationId xmlns:a16="http://schemas.microsoft.com/office/drawing/2014/main" id="{24C543C9-D481-9442-AF2C-CB9B075691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1" y="0"/>
            <a:ext cx="4953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3">
                <a:latin typeface="ITC Avant Garde Gothic Medium" pitchFamily="2" charset="77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EAF09FA-11C3-6A42-8032-1267F1227D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8138" y="1338263"/>
            <a:ext cx="2237254" cy="143300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E5F17E4-D7D1-F045-8318-00BB6CF3C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8138" y="3080435"/>
            <a:ext cx="2237254" cy="121839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768E73-B085-FF4A-8F32-453D414F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39" y="1199635"/>
            <a:ext cx="1315640" cy="84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6499A-07DD-1A4D-9B37-47235335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5B17BE-072C-A947-AE50-D6A7848C115D}"/>
              </a:ext>
            </a:extLst>
          </p:cNvPr>
          <p:cNvSpPr/>
          <p:nvPr userDrawn="1"/>
        </p:nvSpPr>
        <p:spPr>
          <a:xfrm>
            <a:off x="-1" y="5876925"/>
            <a:ext cx="1998133" cy="981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841692-7692-8144-BC4D-6A0087E526BB}"/>
              </a:ext>
            </a:extLst>
          </p:cNvPr>
          <p:cNvSpPr/>
          <p:nvPr userDrawn="1"/>
        </p:nvSpPr>
        <p:spPr>
          <a:xfrm>
            <a:off x="301625" y="6355542"/>
            <a:ext cx="2106312" cy="129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813" b="0" i="0" kern="1200" spc="33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Amaze 2022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281F322-74B6-C59B-4EAF-CCE7D5F8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5" y="3288378"/>
            <a:ext cx="1389850" cy="619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67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15BD0-A1D5-6D42-89C8-416B13DD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4" y="238373"/>
            <a:ext cx="9302353" cy="398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696D29A-C843-C64F-BF31-FF20B70B5FF2}"/>
              </a:ext>
            </a:extLst>
          </p:cNvPr>
          <p:cNvSpPr txBox="1">
            <a:spLocks/>
          </p:cNvSpPr>
          <p:nvPr userDrawn="1"/>
        </p:nvSpPr>
        <p:spPr>
          <a:xfrm>
            <a:off x="7502363" y="6344446"/>
            <a:ext cx="2101814" cy="1738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lang="en-AU" sz="1000" kern="1200" spc="100" baseline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6454F8-D0AF-1F42-9240-D93553D49605}" type="slidenum">
              <a:rPr lang="en-US" sz="975" spc="65" baseline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975" spc="65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E9DC3D-A86D-5540-AF3E-0B833B9D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823" y="1052513"/>
            <a:ext cx="854392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7F5957-15A5-6243-897F-5DCE2CC58544}"/>
              </a:ext>
            </a:extLst>
          </p:cNvPr>
          <p:cNvCxnSpPr/>
          <p:nvPr userDrawn="1"/>
        </p:nvCxnSpPr>
        <p:spPr>
          <a:xfrm>
            <a:off x="933650" y="6226672"/>
            <a:ext cx="0" cy="27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C4B8B22-EC5B-C842-A6CB-387CC46D5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646" y="6124586"/>
            <a:ext cx="694504" cy="47692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5C9D03-7C17-840D-DAD1-23F5F95A7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446" y="6182871"/>
            <a:ext cx="812795" cy="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0" r:id="rId3"/>
    <p:sldLayoutId id="2147483661" r:id="rId4"/>
    <p:sldLayoutId id="2147483657" r:id="rId5"/>
    <p:sldLayoutId id="2147483658" r:id="rId6"/>
  </p:sldLayoutIdLst>
  <p:txStyles>
    <p:titleStyle>
      <a:lvl1pPr algn="ctr" defTabSz="742950" rtl="0" eaLnBrk="1" latinLnBrk="0" hangingPunct="1">
        <a:lnSpc>
          <a:spcPct val="90000"/>
        </a:lnSpc>
        <a:spcBef>
          <a:spcPct val="0"/>
        </a:spcBef>
        <a:buNone/>
        <a:defRPr sz="1600" kern="1200" spc="81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10000"/>
        </a:lnSpc>
        <a:spcBef>
          <a:spcPts val="813"/>
        </a:spcBef>
        <a:buFont typeface="Arial" panose="020B0604020202020204" pitchFamily="34" charset="0"/>
        <a:buNone/>
        <a:defRPr sz="1200" kern="1200" spc="33" baseline="0">
          <a:solidFill>
            <a:schemeClr val="tx1"/>
          </a:solidFill>
          <a:latin typeface="+mn-lt"/>
          <a:ea typeface="+mn-ea"/>
          <a:cs typeface="+mn-cs"/>
        </a:defRPr>
      </a:lvl1pPr>
      <a:lvl2pPr marL="510778" indent="-139303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3" orient="horz" pos="142" userDrawn="1">
          <p15:clr>
            <a:srgbClr val="F26B43"/>
          </p15:clr>
        </p15:guide>
        <p15:guide id="4" pos="605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pos="190" userDrawn="1">
          <p15:clr>
            <a:srgbClr val="F26B43"/>
          </p15:clr>
        </p15:guide>
        <p15:guide id="8" pos="3028" userDrawn="1">
          <p15:clr>
            <a:srgbClr val="F26B43"/>
          </p15:clr>
        </p15:guide>
        <p15:guide id="9" pos="3212" userDrawn="1">
          <p15:clr>
            <a:srgbClr val="F26B43"/>
          </p15:clr>
        </p15:guide>
        <p15:guide id="10" pos="1517" userDrawn="1">
          <p15:clr>
            <a:srgbClr val="F26B43"/>
          </p15:clr>
        </p15:guide>
        <p15:guide id="11" pos="1701" userDrawn="1">
          <p15:clr>
            <a:srgbClr val="F26B43"/>
          </p15:clr>
        </p15:guide>
        <p15:guide id="12" pos="4723" userDrawn="1">
          <p15:clr>
            <a:srgbClr val="F26B43"/>
          </p15:clr>
        </p15:guide>
        <p15:guide id="13" pos="45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https://buxtoncontemporary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hyperlink" Target="mailto:buxton-contemporary@unimelb.edu.au" TargetMode="External"/><Relationship Id="rId5" Type="http://schemas.openxmlformats.org/officeDocument/2006/relationships/hyperlink" Target="http://www.amaze.org.au/" TargetMode="External"/><Relationship Id="rId4" Type="http://schemas.openxmlformats.org/officeDocument/2006/relationships/hyperlink" Target="mailto:info@amaze.org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60E31C-AA64-3045-B24D-CA0C7634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Buxton Contemporary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54F8C6E-9DF9-A14E-4D19-889EF73A3A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10762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C9267-0F15-3C69-1EFF-E039A30FA8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5" y="2152650"/>
            <a:ext cx="4214814" cy="3208617"/>
          </a:xfrm>
        </p:spPr>
        <p:txBody>
          <a:bodyPr/>
          <a:lstStyle/>
          <a:p>
            <a:r>
              <a:rPr lang="en-AU" dirty="0"/>
              <a:t>The lights in the toilets are brighter than in the rest of the art museum. </a:t>
            </a:r>
          </a:p>
          <a:p>
            <a:endParaRPr lang="en-AU" dirty="0"/>
          </a:p>
          <a:p>
            <a:r>
              <a:rPr lang="en-AU" dirty="0"/>
              <a:t>There are also hand dryers in the toilets which can be loud. </a:t>
            </a:r>
          </a:p>
          <a:p>
            <a:endParaRPr lang="en-AU" dirty="0"/>
          </a:p>
          <a:p>
            <a:r>
              <a:rPr lang="en-AU" dirty="0"/>
              <a:t>Each toilet is in its own room, so the other hand dryers won’t be as loud to me while I’m in a toilet cubicle.</a:t>
            </a:r>
            <a:r>
              <a:rPr lang="en-US" dirty="0"/>
              <a:t> 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6DAF9233-BEA6-F1F6-F767-B4C5C152DE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41018" y="883444"/>
            <a:ext cx="561975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0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FFC34-8A15-F23E-92BE-D33A4C6298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base"/>
            <a:r>
              <a:rPr lang="en-AU" dirty="0"/>
              <a:t>There are doors to the right of the foyer that I can go through to start looking at the art. 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There will be small signs by the artworks that I can read to learn more about the art. I will need to look and not touch any of the art.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3" name="Picture Placeholder 2" descr="A person walking through a hallway&#10;&#10;Description automatically generated with low confidence">
            <a:extLst>
              <a:ext uri="{FF2B5EF4-FFF2-40B4-BE49-F238E27FC236}">
                <a16:creationId xmlns:a16="http://schemas.microsoft.com/office/drawing/2014/main" id="{BDE7C3A6-F853-C72B-FB02-A5C1319780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2867" y="322452"/>
            <a:ext cx="4660265" cy="3614982"/>
          </a:xfrm>
        </p:spPr>
      </p:pic>
    </p:spTree>
    <p:extLst>
      <p:ext uri="{BB962C8B-B14F-4D97-AF65-F5344CB8AC3E}">
        <p14:creationId xmlns:p14="http://schemas.microsoft.com/office/powerpoint/2010/main" val="63655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5308A1A3-7B62-28FE-8538-81C3685B08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608638" y="-155575"/>
            <a:ext cx="3492500" cy="4502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4C8C2-9C5A-F319-E5EB-C3C137002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4" y="4332098"/>
            <a:ext cx="9302353" cy="135432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>
                <a:ea typeface="+mn-lt"/>
                <a:cs typeface="+mn-lt"/>
              </a:rPr>
              <a:t>Once I've left the foyer, I will be in the first part of the art museum. There will be art to look at here, as well as in another room straight ahead. </a:t>
            </a:r>
          </a:p>
          <a:p>
            <a:endParaRPr lang="en-AU" dirty="0">
              <a:ea typeface="+mn-lt"/>
              <a:cs typeface="+mn-lt"/>
            </a:endParaRPr>
          </a:p>
          <a:p>
            <a:r>
              <a:rPr lang="en-AU" dirty="0">
                <a:ea typeface="+mn-lt"/>
                <a:cs typeface="+mn-lt"/>
              </a:rPr>
              <a:t>When I'm finished looking at this art, I can go through some doors to the right of the first room. This will take me to the rest of the exhibition. </a:t>
            </a:r>
            <a:endParaRPr lang="en-US" dirty="0"/>
          </a:p>
        </p:txBody>
      </p:sp>
      <p:pic>
        <p:nvPicPr>
          <p:cNvPr id="14" name="Picture Placeholder 7" descr="A picture containing orange&#10;&#10;Description automatically generated">
            <a:extLst>
              <a:ext uri="{FF2B5EF4-FFF2-40B4-BE49-F238E27FC236}">
                <a16:creationId xmlns:a16="http://schemas.microsoft.com/office/drawing/2014/main" id="{E38635C9-06F6-CD22-8F77-84A271D2E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24" y="349250"/>
            <a:ext cx="4500879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A156245-6D14-3462-9AFC-E1441695EC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8188" y="1041400"/>
            <a:ext cx="3490912" cy="210661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E5DAA0-97D7-ABDC-7109-9C76C57B01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1824" y="4332098"/>
            <a:ext cx="9302353" cy="154482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next room will have more art inside, and a large lift at the back of the room. </a:t>
            </a:r>
          </a:p>
          <a:p>
            <a:endParaRPr lang="en-AU" dirty="0"/>
          </a:p>
          <a:p>
            <a:r>
              <a:rPr lang="en-AU" dirty="0"/>
              <a:t>There is also a staircase at the back left of the room, which is long and steep. There will be more art upstairs that I can look at once I’m done looking at the art downstairs. </a:t>
            </a:r>
          </a:p>
          <a:p>
            <a:endParaRPr lang="en-AU" dirty="0"/>
          </a:p>
          <a:p>
            <a:r>
              <a:rPr lang="en-AU" dirty="0"/>
              <a:t>I can either take the lift or the staircase to go upstairs. </a:t>
            </a:r>
            <a:endParaRPr lang="en-US" dirty="0"/>
          </a:p>
        </p:txBody>
      </p:sp>
      <p:pic>
        <p:nvPicPr>
          <p:cNvPr id="7" name="Picture Placeholder 6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CA4C5B53-0F8F-2B9B-D3A7-5E79990F382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"/>
          <a:stretch/>
        </p:blipFill>
        <p:spPr>
          <a:xfrm>
            <a:off x="312246" y="360422"/>
            <a:ext cx="2095893" cy="3481322"/>
          </a:xfr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2A73C-BD2C-1ACC-10D5-B5D3AE7CD4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Placeholder 14">
            <a:extLst>
              <a:ext uri="{FF2B5EF4-FFF2-40B4-BE49-F238E27FC236}">
                <a16:creationId xmlns:a16="http://schemas.microsoft.com/office/drawing/2014/main" id="{C63D1B48-4452-A029-ABAF-A2436D05E2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10375" y="1038225"/>
            <a:ext cx="3481388" cy="21066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6B3461-0D0E-70EF-8E58-AD324AA9E5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" name="Picture Placeholder 14">
            <a:extLst>
              <a:ext uri="{FF2B5EF4-FFF2-40B4-BE49-F238E27FC236}">
                <a16:creationId xmlns:a16="http://schemas.microsoft.com/office/drawing/2014/main" id="{C49F63C0-88B5-7DD5-6037-BF123CE978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21786" y="1036520"/>
            <a:ext cx="3481388" cy="2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726C3115-E409-72C1-1492-D3B4FD4023D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11663" y="1046163"/>
            <a:ext cx="3490912" cy="2097087"/>
          </a:xfrm>
        </p:spPr>
      </p:pic>
      <p:pic>
        <p:nvPicPr>
          <p:cNvPr id="12" name="Picture Placeholder 11" descr="A person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6DD43752-3DF9-F1C8-78AF-813D3945E62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E7058107-8D82-BF70-8F4F-4B6A9E3F853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10375" y="1038225"/>
            <a:ext cx="3481388" cy="210661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464B5-5FD0-0165-F324-3F5A61BE41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1824" y="4332098"/>
            <a:ext cx="9302353" cy="1535302"/>
          </a:xfrm>
        </p:spPr>
        <p:txBody>
          <a:bodyPr/>
          <a:lstStyle/>
          <a:p>
            <a:r>
              <a:rPr lang="en-AU" dirty="0"/>
              <a:t>If I take the stairs, I could either go left into a small room, or right into a big room. Both rooms have art in them, and I can visit them both if I want to.</a:t>
            </a:r>
          </a:p>
          <a:p>
            <a:r>
              <a:rPr lang="en-AU" dirty="0"/>
              <a:t> </a:t>
            </a:r>
          </a:p>
          <a:p>
            <a:r>
              <a:rPr lang="en-AU" dirty="0"/>
              <a:t>If I take the lift, I will need to use the buttons at the front of the lift, and not the buttons at the back. I can find the small room from the lift by going down a corridor to my right that takes me past the staircase.</a:t>
            </a:r>
            <a:r>
              <a:rPr lang="en-US" dirty="0"/>
              <a:t> </a:t>
            </a:r>
          </a:p>
        </p:txBody>
      </p:sp>
      <p:pic>
        <p:nvPicPr>
          <p:cNvPr id="10" name="Picture Placeholder 9" descr="A group of people standing in front of a wall with pictures on it&#10;&#10;Description automatically generated with low confidence">
            <a:extLst>
              <a:ext uri="{FF2B5EF4-FFF2-40B4-BE49-F238E27FC236}">
                <a16:creationId xmlns:a16="http://schemas.microsoft.com/office/drawing/2014/main" id="{8A0AE1C7-2BC1-5562-369E-CE03049BA4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468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E444C6E4-9DB1-D162-9E4C-B23E666BBA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9909" y="349135"/>
            <a:ext cx="5806181" cy="398296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021E1-8637-376C-BFEF-301D45C182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I can stay as long as I want.</a:t>
            </a:r>
          </a:p>
        </p:txBody>
      </p:sp>
    </p:spTree>
    <p:extLst>
      <p:ext uri="{BB962C8B-B14F-4D97-AF65-F5344CB8AC3E}">
        <p14:creationId xmlns:p14="http://schemas.microsoft.com/office/powerpoint/2010/main" val="98778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D1ACB3-CEFF-6748-9726-038C0507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4" y="238373"/>
            <a:ext cx="4505421" cy="398963"/>
          </a:xfrm>
        </p:spPr>
        <p:txBody>
          <a:bodyPr/>
          <a:lstStyle/>
          <a:p>
            <a:r>
              <a:rPr lang="en-US" dirty="0"/>
              <a:t>Get in touch:</a:t>
            </a:r>
          </a:p>
        </p:txBody>
      </p:sp>
      <p:pic>
        <p:nvPicPr>
          <p:cNvPr id="3" name="Picture Placeholder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B4EF8E-740A-48E2-57ED-C97050A395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00500" y="952500"/>
            <a:ext cx="6858000" cy="49530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D9041F-B6D0-5040-8CEF-44C049CD29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© Proudly produced by Amaze for Buxton Contemporary</a:t>
            </a:r>
          </a:p>
          <a:p>
            <a:pPr fontAlgn="base"/>
            <a:r>
              <a:rPr lang="en-US" dirty="0"/>
              <a:t>Ground Floor​</a:t>
            </a:r>
            <a:br>
              <a:rPr lang="en-US" dirty="0"/>
            </a:br>
            <a:r>
              <a:rPr lang="en-US" dirty="0"/>
              <a:t>678 Victoria Street,​</a:t>
            </a:r>
            <a:br>
              <a:rPr lang="en-US" dirty="0"/>
            </a:br>
            <a:r>
              <a:rPr lang="en-US" dirty="0"/>
              <a:t>Richmond VIC 3121 ​</a:t>
            </a:r>
            <a:br>
              <a:rPr lang="en-US" dirty="0"/>
            </a:br>
            <a:r>
              <a:rPr lang="en-US" dirty="0"/>
              <a:t>(03) 9657 1600​</a:t>
            </a:r>
          </a:p>
          <a:p>
            <a:pPr fontAlgn="base"/>
            <a:r>
              <a:rPr lang="en-US" u="sng" dirty="0">
                <a:hlinkClick r:id="rId4"/>
              </a:rPr>
              <a:t>info@amaze.org.au</a:t>
            </a:r>
            <a:r>
              <a:rPr lang="en-US" dirty="0"/>
              <a:t>​</a:t>
            </a:r>
            <a:br>
              <a:rPr lang="en-US" dirty="0"/>
            </a:br>
            <a:r>
              <a:rPr lang="en-US" u="sng" dirty="0">
                <a:hlinkClick r:id="rId5"/>
              </a:rPr>
              <a:t>www.amaze.org.au</a:t>
            </a:r>
            <a:r>
              <a:rPr lang="en-US" dirty="0"/>
              <a:t> 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FDA320-BE4D-0640-831F-E12FD08223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8137" y="3080435"/>
            <a:ext cx="2399107" cy="1218394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Cnr</a:t>
            </a:r>
            <a:r>
              <a:rPr lang="en-US" dirty="0"/>
              <a:t> Southbank Boulevard &amp; </a:t>
            </a:r>
            <a:r>
              <a:rPr lang="en-US" dirty="0" err="1"/>
              <a:t>Dodds</a:t>
            </a:r>
            <a:r>
              <a:rPr lang="en-US" dirty="0"/>
              <a:t> Street</a:t>
            </a:r>
            <a:br>
              <a:rPr lang="en-US" dirty="0"/>
            </a:br>
            <a:r>
              <a:rPr lang="en-US" dirty="0"/>
              <a:t>Southbank VIC 3006</a:t>
            </a:r>
            <a:br>
              <a:rPr lang="en-US" dirty="0"/>
            </a:br>
            <a:r>
              <a:rPr lang="en-US" dirty="0"/>
              <a:t>(03) 9035 9339</a:t>
            </a:r>
          </a:p>
          <a:p>
            <a:pPr fontAlgn="base"/>
            <a:r>
              <a:rPr lang="en-US" u="sng" dirty="0">
                <a:hlinkClick r:id="rId6"/>
              </a:rPr>
              <a:t>buxton-contemporary@unimelb.edu.au</a:t>
            </a:r>
            <a:endParaRPr lang="en-US" u="sng" dirty="0"/>
          </a:p>
          <a:p>
            <a:pPr fontAlgn="base"/>
            <a:r>
              <a:rPr lang="en-US" u="sng" dirty="0">
                <a:hlinkClick r:id="rId7"/>
              </a:rPr>
              <a:t>www.buxtoncontemporary.com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7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4E809-3C48-BA47-BCC6-CCDA9C2AB8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AU" dirty="0"/>
              <a:t>Buxton Contemporary is an art museum that holds exhibitions. It’s free to go to Buxton Contemporary and I don’t need a ticket. 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B40EC74-3AB6-735C-E854-29CEB2BACB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210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D16232DF-DE2C-82A8-19CF-BD58E0DF84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0DED0-96AC-3EFB-8CE3-52C95C9025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The exhibitions at Buxton Contemporary change every six months. Sometimes the exhibitions can cover confronting topics. </a:t>
            </a:r>
          </a:p>
          <a:p>
            <a:endParaRPr lang="en-AU" dirty="0"/>
          </a:p>
          <a:p>
            <a:r>
              <a:rPr lang="en-AU" dirty="0"/>
              <a:t>I can look at the Buxton Contemporary website to see what exhibitions are on.  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428392E-5E64-A3AB-F5AF-8D4892255A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06750" y="646113"/>
            <a:ext cx="3490913" cy="2895600"/>
          </a:xfrm>
        </p:spPr>
      </p:pic>
      <p:pic>
        <p:nvPicPr>
          <p:cNvPr id="13" name="Picture Placeholder 12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8EDAB592-1806-82B0-F9E7-CD8FC86A5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407150" y="647700"/>
            <a:ext cx="3490913" cy="2894013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3B60B12-FDAA-6E96-A64C-B13CCB079E9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288" y="658813"/>
            <a:ext cx="3490912" cy="2894012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429245-8011-A840-8490-B4FC89FEA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To enter Buxton Contemporary, I can use a small staircase. I can also use an accessibility lift. </a:t>
            </a:r>
          </a:p>
          <a:p>
            <a:r>
              <a:rPr lang="en-AU" dirty="0"/>
              <a:t>The accessibility lift only fits one person at a time. I won't be able to operate the lift by myself because the button is too far away. I will need another person to press the button for me. If I am alone, I can ask a staff member to help me use the lift.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7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1629E18E-67E0-CB6E-2174-C0AC3A471F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2560" y="349135"/>
            <a:ext cx="4500879" cy="34913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36156-EFAD-C6E7-A045-D2467D4E2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AU" dirty="0"/>
              <a:t>Once I enter Buxton Contemporary I will be in the foyer. This is where the front desk is. </a:t>
            </a:r>
          </a:p>
          <a:p>
            <a:r>
              <a:rPr lang="en-AU" dirty="0"/>
              <a:t>A staff member at the desk will tell me what exhibitions are on right now. I will need to leave any food or drink I have with them, but I can keep my water with me.</a:t>
            </a:r>
            <a:r>
              <a:rPr lang="en-US" dirty="0"/>
              <a:t> </a:t>
            </a:r>
            <a:endParaRPr lang="en-A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55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D305E-452A-FBCC-F294-E1739A0EDB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825" y="2219326"/>
            <a:ext cx="4574975" cy="314194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/>
              <a:t>A staff member will ask me if I want them to look after my bag and coat while I'm at Buxton Contemporary. </a:t>
            </a:r>
          </a:p>
          <a:p>
            <a:endParaRPr lang="en-AU" dirty="0"/>
          </a:p>
          <a:p>
            <a:r>
              <a:rPr lang="en-AU" dirty="0"/>
              <a:t>I can say no if I want to keep my bag and coat with me. </a:t>
            </a:r>
          </a:p>
          <a:p>
            <a:endParaRPr lang="en-AU" dirty="0"/>
          </a:p>
          <a:p>
            <a:r>
              <a:rPr lang="en-AU" dirty="0"/>
              <a:t>If I say yes, they will give me a ticket to keep while I am there.</a:t>
            </a:r>
          </a:p>
          <a:p>
            <a:endParaRPr lang="en-AU" dirty="0"/>
          </a:p>
          <a:p>
            <a:r>
              <a:rPr lang="en-AU" dirty="0"/>
              <a:t> When I leave, I can show the staff member at the desk my ticket and they will give my bag and coat back. </a:t>
            </a:r>
          </a:p>
        </p:txBody>
      </p:sp>
      <p:pic>
        <p:nvPicPr>
          <p:cNvPr id="13" name="Picture 12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E706755D-DA1A-BBEC-8972-9B19E416EB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94" y="371474"/>
            <a:ext cx="3926681" cy="52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case&#10;&#10;Description automatically generated">
            <a:extLst>
              <a:ext uri="{FF2B5EF4-FFF2-40B4-BE49-F238E27FC236}">
                <a16:creationId xmlns:a16="http://schemas.microsoft.com/office/drawing/2014/main" id="{50C99394-58B6-C991-D7E8-3744B625E7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206750" y="646113"/>
            <a:ext cx="3490913" cy="28956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8F9AD34-B293-84B2-BF18-2AAEC39A6E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07150" y="647700"/>
            <a:ext cx="3490913" cy="2894013"/>
          </a:xfrm>
        </p:spPr>
      </p:pic>
      <p:pic>
        <p:nvPicPr>
          <p:cNvPr id="7" name="Picture Placeholder 6" descr="A picture containing letter&#10;&#10;Description automatically generated">
            <a:extLst>
              <a:ext uri="{FF2B5EF4-FFF2-40B4-BE49-F238E27FC236}">
                <a16:creationId xmlns:a16="http://schemas.microsoft.com/office/drawing/2014/main" id="{850BC3CB-75E3-A014-45FF-2843302F65F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B0256-3B0B-F85D-7EDD-289EF5A5B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824" y="4208273"/>
            <a:ext cx="9302353" cy="1687702"/>
          </a:xfrm>
        </p:spPr>
        <p:txBody>
          <a:bodyPr>
            <a:normAutofit/>
          </a:bodyPr>
          <a:lstStyle/>
          <a:p>
            <a:pPr fontAlgn="base"/>
            <a:r>
              <a:rPr lang="en-AU" dirty="0"/>
              <a:t>I can ask for a wheelchair to borrow at the front desk if I need one. I can also ask for larger artwork labels so that they're easier to read. There are portable seats at the front desk that I can take with me to sit on throughout Buxton Contemporary. 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There are also books next to the front desk that I can buy if I want. 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There is a small courtyard to the right of the foyer. If I want to, I can go and sit on a bench in the courtyard.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4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CD082-C435-88D0-8F9E-132509A7F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There will be staff members throughout the art museum wearing clothing that says Buxton Contemporary on it. </a:t>
            </a:r>
          </a:p>
          <a:p>
            <a:endParaRPr lang="en-AU" dirty="0"/>
          </a:p>
          <a:p>
            <a:r>
              <a:rPr lang="en-AU" dirty="0"/>
              <a:t>I can talk them and ask them questions if I want to.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9" name="Picture Placeholder 8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22640712-F8A1-7D04-0976-AE818A111A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17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D7E94F8-B97F-1492-0290-F6C32FE5F52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140325" y="647699"/>
            <a:ext cx="3490913" cy="2894013"/>
          </a:xfrm>
        </p:spPr>
      </p:pic>
      <p:pic>
        <p:nvPicPr>
          <p:cNvPr id="6" name="Picture Placeholder 5" descr="A perso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E6EB4B80-7D10-BA9B-3135-030140A33A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461292" y="647700"/>
            <a:ext cx="3490912" cy="28940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ACF1B-8290-8BEF-DF30-3354C9682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To find the toilets, I will need to go down a corridor to the right of the foyer. Then, I will need to go through a door to my right. Buxton Contemporary have all gender toilets that anyone can use. They also have an accessible toilet.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8794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  <p:tag name="ARTICULATE_DESIGN_ID_OFFICE THEME" val="wq8cqA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maze Colours">
      <a:dk1>
        <a:srgbClr val="000000"/>
      </a:dk1>
      <a:lt1>
        <a:srgbClr val="FFFFFF"/>
      </a:lt1>
      <a:dk2>
        <a:srgbClr val="0593C9"/>
      </a:dk2>
      <a:lt2>
        <a:srgbClr val="E7E6E6"/>
      </a:lt2>
      <a:accent1>
        <a:srgbClr val="4472C4"/>
      </a:accent1>
      <a:accent2>
        <a:srgbClr val="ED7D31"/>
      </a:accent2>
      <a:accent3>
        <a:srgbClr val="F59AA9"/>
      </a:accent3>
      <a:accent4>
        <a:srgbClr val="C5B3D7"/>
      </a:accent4>
      <a:accent5>
        <a:srgbClr val="97D5C9"/>
      </a:accent5>
      <a:accent6>
        <a:srgbClr val="97CA3C"/>
      </a:accent6>
      <a:hlink>
        <a:srgbClr val="0594C8"/>
      </a:hlink>
      <a:folHlink>
        <a:srgbClr val="0594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1E80648-A811-6249-BFA1-2B548392541D}" vid="{E902E51B-F055-154F-A5D2-F35CEC9881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1DADA70AA114BB1AAB3135D8AC78E" ma:contentTypeVersion="16" ma:contentTypeDescription="Create a new document." ma:contentTypeScope="" ma:versionID="58370760088a93177695340a0d8326fd">
  <xsd:schema xmlns:xsd="http://www.w3.org/2001/XMLSchema" xmlns:xs="http://www.w3.org/2001/XMLSchema" xmlns:p="http://schemas.microsoft.com/office/2006/metadata/properties" xmlns:ns2="e0e5eae3-e51b-4f9a-825c-7afba7a3f80d" xmlns:ns3="f15c3316-f299-4ee7-a2df-1fe863113681" xmlns:ns4="f07d8113-1d44-46cb-baa5-a742d0650dfc" targetNamespace="http://schemas.microsoft.com/office/2006/metadata/properties" ma:root="true" ma:fieldsID="fb2b3307795de414f311446d1576353d" ns2:_="" ns3:_="" ns4:_="">
    <xsd:import namespace="e0e5eae3-e51b-4f9a-825c-7afba7a3f80d"/>
    <xsd:import namespace="f15c3316-f299-4ee7-a2df-1fe863113681"/>
    <xsd:import namespace="f07d8113-1d44-46cb-baa5-a742d0650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5eae3-e51b-4f9a-825c-7afba7a3f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b163b37-248a-4bdb-8038-6e8df1cc4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c3316-f299-4ee7-a2df-1fe863113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d8113-1d44-46cb-baa5-a742d0650df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a6c1931-a0db-48dd-9cd0-c7a4174b4e55}" ma:internalName="TaxCatchAll" ma:showField="CatchAllData" ma:web="f15c3316-f299-4ee7-a2df-1fe863113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7d8113-1d44-46cb-baa5-a742d0650dfc" xsi:nil="true"/>
    <lcf76f155ced4ddcb4097134ff3c332f xmlns="e0e5eae3-e51b-4f9a-825c-7afba7a3f8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22B609-F172-4178-AB98-40B9038B4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e5eae3-e51b-4f9a-825c-7afba7a3f80d"/>
    <ds:schemaRef ds:uri="f15c3316-f299-4ee7-a2df-1fe863113681"/>
    <ds:schemaRef ds:uri="f07d8113-1d44-46cb-baa5-a742d0650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8C9217-3220-45C5-BC56-828AF7FBB2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6166DD-F93F-436B-BBE4-3E5413B93D12}">
  <ds:schemaRefs>
    <ds:schemaRef ds:uri="http://schemas.microsoft.com/office/2006/metadata/properties"/>
    <ds:schemaRef ds:uri="http://schemas.microsoft.com/office/infopath/2007/PartnerControls"/>
    <ds:schemaRef ds:uri="ed1312a8-1698-4c5f-80e0-7c24386b63d0"/>
    <ds:schemaRef ds:uri="d1f68692-54da-45a6-b34f-dadc358f84db"/>
    <ds:schemaRef ds:uri="f07d8113-1d44-46cb-baa5-a742d0650dfc"/>
    <ds:schemaRef ds:uri="e0e5eae3-e51b-4f9a-825c-7afba7a3f8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891</Words>
  <Application>Microsoft Office PowerPoint</Application>
  <PresentationFormat>A4 Paper (210x297 mm)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ITC Avant Garde Gothic Medium</vt:lpstr>
      <vt:lpstr>Office Theme</vt:lpstr>
      <vt:lpstr>Buxton Contemporary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 touch: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Buxton Contemporary</dc:title>
  <dc:creator>Willow Metcalf</dc:creator>
  <cp:lastModifiedBy>Emily Kennel</cp:lastModifiedBy>
  <cp:revision>92</cp:revision>
  <dcterms:created xsi:type="dcterms:W3CDTF">2022-07-21T04:19:43Z</dcterms:created>
  <dcterms:modified xsi:type="dcterms:W3CDTF">2024-11-01T03:43:52Z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0x0101004101DADA70AA114BB1AAB3135D8AC78E</vt:lpwstr>
  </property>
  <property fmtid="{D5CDD505-2E9C-101B-9397-08002B2CF9AE}" pid="3" name="MediaServiceImageTags">
    <vt:lpwstr/>
  </property>
  <property fmtid="{D5CDD505-2E9C-101B-9397-08002B2CF9AE}" pid="4" name="ArticulateGUID">
    <vt:lpwstr>0C331687-F5A1-4FD6-8A1A-E213B79076ED</vt:lpwstr>
  </property>
  <property fmtid="{D5CDD505-2E9C-101B-9397-08002B2CF9AE}" pid="5" name="ArticulatePath">
    <vt:lpwstr>https://amazevic.sharepoint.com/Shared/7. Capacity Building (Amaze Knowledge)/Consultancy/Buxton Contemporary/Buxton Contemporary social script</vt:lpwstr>
  </property>
</Properties>
</file>